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69" r:id="rId5"/>
    <p:sldId id="268" r:id="rId6"/>
    <p:sldId id="276" r:id="rId7"/>
    <p:sldId id="258" r:id="rId8"/>
    <p:sldId id="272" r:id="rId9"/>
    <p:sldId id="261" r:id="rId10"/>
    <p:sldId id="273" r:id="rId11"/>
    <p:sldId id="270" r:id="rId12"/>
    <p:sldId id="271" r:id="rId13"/>
    <p:sldId id="266" r:id="rId14"/>
    <p:sldId id="262" r:id="rId15"/>
    <p:sldId id="263" r:id="rId16"/>
    <p:sldId id="275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ttle, Jesse C - (jesselittle)" initials="JC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F945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39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A8F6C-79F3-4F27-8B88-34DE410C7BF5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E0230-657F-4F99-B5C6-C45C49DC9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28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000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85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2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24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56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E0230-657F-4F99-B5C6-C45C49DC9A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42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F30B-0B7D-444E-8C7A-40308703C2E4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5A94-5A75-42FC-AAA0-97F720E8C27F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A6E9-4B0E-45B5-A92D-1B9C2020828E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1FA-1B05-4F6E-82C8-6A9FE68597C8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A35-1C36-4473-9365-3E81EF7FC2C8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847-B33E-4781-9830-E2E33B216E1C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3CBE-F65B-4264-A771-BCDFDE46D301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49F7-83CB-45EE-84B1-FA03A5FF1188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B2A3-E892-45FA-8122-CD5FA8FA0720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66E5-5A46-4CF5-B261-495D8E580458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3F1A-0AA9-4794-927E-042126494F3D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9FB0-5827-4465-89DA-D336AD72DE9C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2D18-1E52-43E3-8196-E3AE8A08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Separation Control with Nanosecond Pulse Driven Dielectric Barrier Discharge Plasma Actuators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5344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>
                <a:solidFill>
                  <a:schemeClr val="tx1"/>
                </a:solidFill>
              </a:rPr>
              <a:t>Lucio Cota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Advisor: Jesse Little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Aerospace and 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Arizona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Arizona Space Grant Consortium Symposium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April 12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2014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Tucson, AZ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853"/>
          <a:stretch>
            <a:fillRect/>
          </a:stretch>
        </p:blipFill>
        <p:spPr bwMode="auto">
          <a:xfrm>
            <a:off x="76200" y="1219200"/>
            <a:ext cx="885969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Pressure Distribution: 200 Hz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3340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NACA0015, Re = 1.12 x 10</a:t>
            </a:r>
            <a:r>
              <a:rPr lang="en-US" baseline="30000" dirty="0" smtClean="0"/>
              <a:t>5</a:t>
            </a:r>
            <a:r>
              <a:rPr lang="en-US" dirty="0" smtClean="0"/>
              <a:t> , </a:t>
            </a:r>
            <a:r>
              <a:rPr lang="el-GR" dirty="0" smtClean="0"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 = 18°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63201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smtClean="0"/>
              <a:t>Positive </a:t>
            </a:r>
            <a:r>
              <a:rPr lang="en-US" sz="2400" dirty="0" smtClean="0"/>
              <a:t>and Negative Polarity are near equal at leading edge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 rot="5400000">
            <a:off x="139348" y="2984852"/>
            <a:ext cx="3226504" cy="2438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9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87"/>
          <a:stretch>
            <a:fillRect/>
          </a:stretch>
        </p:blipFill>
        <p:spPr bwMode="auto">
          <a:xfrm>
            <a:off x="76200" y="12192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Pressure Distribution: 400 Hz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 rot="5400000">
            <a:off x="177448" y="3403952"/>
            <a:ext cx="2845504" cy="1981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53340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NACA0015, Re = 1.12 x 10</a:t>
            </a:r>
            <a:r>
              <a:rPr lang="en-US" baseline="30000" dirty="0" smtClean="0"/>
              <a:t>5</a:t>
            </a:r>
            <a:r>
              <a:rPr lang="en-US" dirty="0" smtClean="0"/>
              <a:t> , </a:t>
            </a:r>
            <a:r>
              <a:rPr lang="el-GR" dirty="0" smtClean="0"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 = 18°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63201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Negative </a:t>
            </a:r>
            <a:r>
              <a:rPr lang="en-US" sz="2400" dirty="0" smtClean="0"/>
              <a:t>Polarity is </a:t>
            </a:r>
            <a:r>
              <a:rPr lang="en-US" sz="2400" dirty="0" smtClean="0"/>
              <a:t>more </a:t>
            </a:r>
            <a:r>
              <a:rPr lang="en-US" sz="2400" dirty="0" smtClean="0"/>
              <a:t>negative than Positive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10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896047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Pressure Distribution: 600 Hz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50" y="6320135"/>
            <a:ext cx="870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Positive Polarity behaves </a:t>
            </a:r>
            <a:r>
              <a:rPr lang="en-US" sz="2400" dirty="0" smtClean="0"/>
              <a:t>similar to </a:t>
            </a:r>
            <a:r>
              <a:rPr lang="en-US" sz="2400" dirty="0" smtClean="0"/>
              <a:t>Baseline, Negative still effective 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 rot="5400000">
            <a:off x="139348" y="3518252"/>
            <a:ext cx="2921704" cy="1981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53340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NACA0015, Re = 1.12 x 10</a:t>
            </a:r>
            <a:r>
              <a:rPr lang="en-US" baseline="30000" dirty="0" smtClean="0"/>
              <a:t>5</a:t>
            </a:r>
            <a:r>
              <a:rPr lang="en-US" dirty="0" smtClean="0"/>
              <a:t> , </a:t>
            </a:r>
            <a:r>
              <a:rPr lang="el-GR" dirty="0" smtClean="0"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 = 18°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200 Hz</a:t>
            </a:r>
          </a:p>
          <a:p>
            <a:r>
              <a:rPr lang="en-US" dirty="0" smtClean="0"/>
              <a:t>Positive discharges and Negative discharges have the same effectiveness at the leading edge</a:t>
            </a:r>
          </a:p>
          <a:p>
            <a:pPr>
              <a:buNone/>
            </a:pPr>
            <a:r>
              <a:rPr lang="en-US" dirty="0" smtClean="0"/>
              <a:t>400 Hz</a:t>
            </a:r>
          </a:p>
          <a:p>
            <a:r>
              <a:rPr lang="en-US" dirty="0" smtClean="0"/>
              <a:t>Greatest effect from Negative Discharges</a:t>
            </a:r>
          </a:p>
          <a:p>
            <a:pPr>
              <a:buNone/>
            </a:pPr>
            <a:r>
              <a:rPr lang="en-US" dirty="0" smtClean="0"/>
              <a:t>600 Hz</a:t>
            </a:r>
          </a:p>
          <a:p>
            <a:r>
              <a:rPr lang="en-US" dirty="0" smtClean="0"/>
              <a:t>Positive Discharge performs similar to baseline</a:t>
            </a:r>
          </a:p>
          <a:p>
            <a:r>
              <a:rPr lang="en-US" dirty="0" smtClean="0"/>
              <a:t>Effect by Negative Discharges still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12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Polarities perform best at low frequencies (preferred frequencies exist)</a:t>
            </a:r>
          </a:p>
          <a:p>
            <a:r>
              <a:rPr lang="en-US" dirty="0" smtClean="0"/>
              <a:t>Positive Discharges, at its preferred frequency, has the same influence on Flow Control as Negative Discharges and little to no effect at higher frequencies</a:t>
            </a:r>
          </a:p>
          <a:p>
            <a:r>
              <a:rPr lang="en-US" dirty="0" smtClean="0"/>
              <a:t>Negative Discharges show an effect at all frequencies</a:t>
            </a:r>
          </a:p>
          <a:p>
            <a:r>
              <a:rPr lang="en-US" dirty="0" smtClean="0"/>
              <a:t>Investigation of input voltage may provide more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13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This Research was Sponsored by</a:t>
            </a:r>
          </a:p>
          <a:p>
            <a:r>
              <a:rPr lang="en-US" sz="2400" dirty="0" smtClean="0"/>
              <a:t>Arizona Space Grant </a:t>
            </a:r>
            <a:r>
              <a:rPr lang="en-US" sz="2400" dirty="0" smtClean="0"/>
              <a:t>Consortium</a:t>
            </a:r>
            <a:endParaRPr lang="en-US" sz="2400" dirty="0" smtClean="0"/>
          </a:p>
          <a:p>
            <a:r>
              <a:rPr lang="en-US" sz="2400" dirty="0" smtClean="0"/>
              <a:t>Air Force Office of Scientific Research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Special </a:t>
            </a:r>
            <a:r>
              <a:rPr lang="en-US" dirty="0" smtClean="0"/>
              <a:t>Thanks to</a:t>
            </a:r>
          </a:p>
          <a:p>
            <a:r>
              <a:rPr lang="en-US" sz="2400" dirty="0" smtClean="0"/>
              <a:t>UA </a:t>
            </a:r>
            <a:r>
              <a:rPr lang="en-US" sz="2400" dirty="0" smtClean="0"/>
              <a:t>Department of Aerospace and Mechanical </a:t>
            </a:r>
            <a:r>
              <a:rPr lang="en-US" sz="2400" dirty="0" smtClean="0"/>
              <a:t>Engineering</a:t>
            </a:r>
            <a:endParaRPr lang="en-US" sz="2400" dirty="0" smtClean="0"/>
          </a:p>
          <a:p>
            <a:r>
              <a:rPr lang="en-US" sz="2400" dirty="0" smtClean="0"/>
              <a:t>Robyn </a:t>
            </a:r>
            <a:r>
              <a:rPr lang="en-US" sz="2400" dirty="0" smtClean="0"/>
              <a:t>Dawson</a:t>
            </a:r>
          </a:p>
          <a:p>
            <a:r>
              <a:rPr lang="en-US" sz="2400" dirty="0" smtClean="0"/>
              <a:t>Everyone on the Research Team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14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Thank You</a:t>
            </a:r>
            <a:endParaRPr lang="en-US" sz="66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err="1" smtClean="0"/>
              <a:t>Caraballo</a:t>
            </a:r>
            <a:r>
              <a:rPr lang="en-US" sz="1800" dirty="0" smtClean="0"/>
              <a:t>, E., T. Sullivan, R. You, and J. Little. "Characterization of the Flow Field over a NACA 0015 Airfoil Using Stochastic Estimation Based on Surface Pressure and Hot Film Measurements." AIAA SciTech 13-17.January (2014)</a:t>
            </a:r>
          </a:p>
          <a:p>
            <a:pPr>
              <a:buNone/>
            </a:pPr>
            <a:r>
              <a:rPr lang="en-US" sz="1800" dirty="0" smtClean="0"/>
              <a:t>Dawson, Robert, and Jesse Little. "Characterization of Nanosecond Pulse Driven Dielectric Barrier Discharge Plasma Actuators for Aerodynamic Flow Control." </a:t>
            </a:r>
            <a:r>
              <a:rPr lang="en-US" sz="1800" i="1" dirty="0" smtClean="0"/>
              <a:t>Journal of Applied Physics</a:t>
            </a:r>
            <a:r>
              <a:rPr lang="en-US" sz="1800" dirty="0" smtClean="0"/>
              <a:t> 113.10 (2013): 103302. Print.</a:t>
            </a:r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16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Pulse Generator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/>
              <a:t>Generates pulses by magnetic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Val Halor\Desktop\SPRING 2014\Research\Experimental\Positive Discharge  02.28.14\photos\camera\DSC_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453" y="1920240"/>
            <a:ext cx="7455095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Flow Separation in Aerodynamics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Decreases Lift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Increases Drag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971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Separated Flow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590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Partially Attached Flow via Plasma Actuation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  <a:noFill/>
          <a:ln>
            <a:noFill/>
          </a:ln>
        </p:spPr>
        <p:txBody>
          <a:bodyPr/>
          <a:lstStyle/>
          <a:p>
            <a:pPr algn="ctr"/>
            <a:fld id="{F14A2D18-1E52-43E3-8196-E3AE8A087DAF}" type="slidenum">
              <a:rPr lang="en-US" sz="1800" smtClean="0">
                <a:solidFill>
                  <a:schemeClr val="bg1"/>
                </a:solidFill>
              </a:rPr>
              <a:pPr algn="ctr"/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6096000"/>
            <a:ext cx="1464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Caraballo et al, 2014</a:t>
            </a:r>
            <a:endParaRPr lang="en-US" sz="12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39403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5089" y="3352800"/>
            <a:ext cx="39283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352800"/>
            <a:ext cx="8942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Dielectric Barrier Discharge (DBD) Plasma Actuator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/>
          <a:lstStyle/>
          <a:p>
            <a:r>
              <a:rPr lang="en-US" dirty="0" smtClean="0"/>
              <a:t>Two Copper Electrodes separated by a dielectric (Kapton tape)</a:t>
            </a:r>
          </a:p>
          <a:p>
            <a:r>
              <a:rPr lang="en-US" dirty="0" smtClean="0"/>
              <a:t>Creates plasma when high voltage is applied (</a:t>
            </a:r>
            <a:r>
              <a:rPr lang="en-US" dirty="0" smtClean="0"/>
              <a:t>10 </a:t>
            </a:r>
            <a:r>
              <a:rPr lang="en-US" dirty="0" smtClean="0"/>
              <a:t>kV)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95800"/>
            <a:ext cx="4343400" cy="13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Val Halor\Desktop\SPRING 2014\Research\SG\pictures\IMAG0891.jpg"/>
          <p:cNvPicPr>
            <a:picLocks noChangeAspect="1" noChangeArrowheads="1"/>
          </p:cNvPicPr>
          <p:nvPr/>
        </p:nvPicPr>
        <p:blipFill>
          <a:blip r:embed="rId4" cstate="print"/>
          <a:srcRect t="25365" b="17616"/>
          <a:stretch>
            <a:fillRect/>
          </a:stretch>
        </p:blipFill>
        <p:spPr bwMode="auto">
          <a:xfrm>
            <a:off x="228600" y="4343400"/>
            <a:ext cx="4267200" cy="1371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fld id="{F14A2D18-1E52-43E3-8196-E3AE8A087DAF}" type="slidenum">
              <a:rPr lang="en-US" sz="1800" smtClean="0">
                <a:solidFill>
                  <a:schemeClr val="bg1"/>
                </a:solidFill>
              </a:rPr>
              <a:pPr algn="ctr"/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Nanosecond (ns) - DBD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4495800" cy="4525963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Plasma actuation causes a compression wave due to rapid localized heating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Re-energizes the flow for control separation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Effects are dependent on driving voltage 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frequency</a:t>
            </a:r>
            <a:r>
              <a:rPr lang="en-US" dirty="0" smtClean="0"/>
              <a:t> of pulses</a:t>
            </a:r>
            <a:endParaRPr lang="en-US" dirty="0"/>
          </a:p>
        </p:txBody>
      </p:sp>
      <p:pic>
        <p:nvPicPr>
          <p:cNvPr id="2051" name="Picture 3" descr="C:\Users\Val Halor\Desktop\shockwave1.JPG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5138928" y="1638454"/>
            <a:ext cx="3547872" cy="1551296"/>
          </a:xfrm>
          <a:prstGeom prst="rect">
            <a:avLst/>
          </a:prstGeom>
          <a:noFill/>
        </p:spPr>
      </p:pic>
      <p:pic>
        <p:nvPicPr>
          <p:cNvPr id="2052" name="Picture 4" descr="C:\Users\Val Halor\Dropbox\IMAG0848_1.jpg"/>
          <p:cNvPicPr>
            <a:picLocks noChangeAspect="1" noChangeArrowheads="1"/>
          </p:cNvPicPr>
          <p:nvPr/>
        </p:nvPicPr>
        <p:blipFill>
          <a:blip r:embed="rId4" cstate="print"/>
          <a:srcRect b="5115"/>
          <a:stretch>
            <a:fillRect/>
          </a:stretch>
        </p:blipFill>
        <p:spPr bwMode="auto">
          <a:xfrm>
            <a:off x="5142186" y="3276600"/>
            <a:ext cx="3544614" cy="2438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fld id="{F14A2D18-1E52-43E3-8196-E3AE8A087DAF}" type="slidenum">
              <a:rPr lang="en-US" sz="1800" smtClean="0">
                <a:solidFill>
                  <a:schemeClr val="bg1"/>
                </a:solidFill>
              </a:rPr>
              <a:pPr algn="ctr"/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Compare positive and negative polarity driving voltages for flow control authority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Previous research shows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negative</a:t>
            </a:r>
            <a:r>
              <a:rPr lang="en-US" dirty="0" smtClean="0"/>
              <a:t> polarity generates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stronger</a:t>
            </a:r>
            <a:r>
              <a:rPr lang="en-US" dirty="0" smtClean="0"/>
              <a:t> pressure waves in quiescent air (Dawson et al, 2013)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fld id="{F14A2D18-1E52-43E3-8196-E3AE8A087DAF}" type="slidenum">
              <a:rPr lang="en-US" sz="1800" smtClean="0">
                <a:solidFill>
                  <a:schemeClr val="bg1"/>
                </a:solidFill>
              </a:rPr>
              <a:pPr algn="ctr"/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Val Halor\Desktop\SPRING 2014\Research\SG\pictures\positi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343400"/>
            <a:ext cx="2737099" cy="2468880"/>
          </a:xfrm>
          <a:prstGeom prst="rect">
            <a:avLst/>
          </a:prstGeom>
          <a:noFill/>
        </p:spPr>
      </p:pic>
      <p:pic>
        <p:nvPicPr>
          <p:cNvPr id="1027" name="Picture 3" descr="C:\Users\Val Halor\Desktop\SPRING 2014\Research\SG\pictures\negativ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343400"/>
            <a:ext cx="2880710" cy="24688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396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Positive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962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Adjust Parameters to areas of interest</a:t>
            </a:r>
          </a:p>
          <a:p>
            <a:r>
              <a:rPr lang="en-US" dirty="0" smtClean="0"/>
              <a:t>Angle of Attack (</a:t>
            </a:r>
            <a:r>
              <a:rPr lang="el-GR" dirty="0" smtClean="0"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)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 degrees</a:t>
            </a:r>
          </a:p>
          <a:p>
            <a:pPr lvl="1"/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Frequency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 to 600 Hz</a:t>
            </a:r>
          </a:p>
          <a:p>
            <a:pPr lvl="1">
              <a:buNone/>
            </a:pP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Measure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Static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Pressure </a:t>
            </a:r>
            <a:r>
              <a:rPr lang="en-US" dirty="0" smtClean="0"/>
              <a:t>on test section ceiling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D18-1E52-43E3-8196-E3AE8A087D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A2D18-1E52-43E3-8196-E3AE8A087D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9775"/>
            <a:ext cx="5029200" cy="152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Experimental Facilities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Adjustable wall plugs to control Angle of Attack</a:t>
            </a:r>
            <a:endParaRPr lang="en-US" dirty="0" smtClean="0"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cs typeface="Times New Roman"/>
              </a:rPr>
              <a:t>Ceiling pressure taps to measure Static Pressure</a:t>
            </a:r>
            <a:endParaRPr lang="en-US" dirty="0"/>
          </a:p>
        </p:txBody>
      </p:sp>
      <p:pic>
        <p:nvPicPr>
          <p:cNvPr id="1026" name="Picture 2" descr="C:\Users\Val Halor\Desktop\SPRING 2014\Research\SG\pictures\IMAG0878.jpg"/>
          <p:cNvPicPr>
            <a:picLocks noChangeAspect="1" noChangeArrowheads="1"/>
          </p:cNvPicPr>
          <p:nvPr/>
        </p:nvPicPr>
        <p:blipFill>
          <a:blip r:embed="rId3" cstate="print"/>
          <a:srcRect l="14720" r="20452"/>
          <a:stretch>
            <a:fillRect/>
          </a:stretch>
        </p:blipFill>
        <p:spPr bwMode="auto">
          <a:xfrm>
            <a:off x="289561" y="2438400"/>
            <a:ext cx="4206239" cy="3657600"/>
          </a:xfrm>
          <a:prstGeom prst="rect">
            <a:avLst/>
          </a:prstGeom>
          <a:noFill/>
        </p:spPr>
      </p:pic>
      <p:pic>
        <p:nvPicPr>
          <p:cNvPr id="1027" name="Picture 3" descr="C:\Users\Val Halor\Desktop\SPRING 2014\Research\SG\pictures\IMAG0886.jpg"/>
          <p:cNvPicPr>
            <a:picLocks noChangeAspect="1" noChangeArrowheads="1"/>
          </p:cNvPicPr>
          <p:nvPr/>
        </p:nvPicPr>
        <p:blipFill>
          <a:blip r:embed="rId4" cstate="print"/>
          <a:srcRect r="35154"/>
          <a:stretch>
            <a:fillRect/>
          </a:stretch>
        </p:blipFill>
        <p:spPr bwMode="auto">
          <a:xfrm>
            <a:off x="4648200" y="2438400"/>
            <a:ext cx="4207362" cy="3657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Experimental Facilities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Adjustable wall plugs to control Angle of Attack</a:t>
            </a:r>
            <a:endParaRPr lang="en-US" dirty="0" smtClean="0">
              <a:cs typeface="Times New Roman"/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cs typeface="Times New Roman"/>
              </a:rPr>
              <a:t>Ceiling pressure taps to measure Static Pressure</a:t>
            </a:r>
            <a:endParaRPr lang="en-US" dirty="0"/>
          </a:p>
        </p:txBody>
      </p:sp>
      <p:pic>
        <p:nvPicPr>
          <p:cNvPr id="1026" name="Picture 2" descr="C:\Users\Val Halor\Desktop\SPRING 2014\Research\SG\pictures\IMAG0878.jpg"/>
          <p:cNvPicPr>
            <a:picLocks noChangeAspect="1" noChangeArrowheads="1"/>
          </p:cNvPicPr>
          <p:nvPr/>
        </p:nvPicPr>
        <p:blipFill>
          <a:blip r:embed="rId3" cstate="print"/>
          <a:srcRect l="14720" r="20452"/>
          <a:stretch>
            <a:fillRect/>
          </a:stretch>
        </p:blipFill>
        <p:spPr bwMode="auto">
          <a:xfrm>
            <a:off x="289561" y="2438400"/>
            <a:ext cx="4206239" cy="3657600"/>
          </a:xfrm>
          <a:prstGeom prst="rect">
            <a:avLst/>
          </a:prstGeom>
          <a:noFill/>
        </p:spPr>
      </p:pic>
      <p:pic>
        <p:nvPicPr>
          <p:cNvPr id="1027" name="Picture 3" descr="C:\Users\Val Halor\Desktop\SPRING 2014\Research\SG\pictures\IMAG0886.jpg"/>
          <p:cNvPicPr>
            <a:picLocks noChangeAspect="1" noChangeArrowheads="1"/>
          </p:cNvPicPr>
          <p:nvPr/>
        </p:nvPicPr>
        <p:blipFill>
          <a:blip r:embed="rId4" cstate="print"/>
          <a:srcRect r="35154"/>
          <a:stretch>
            <a:fillRect/>
          </a:stretch>
        </p:blipFill>
        <p:spPr bwMode="auto">
          <a:xfrm>
            <a:off x="4648200" y="2438400"/>
            <a:ext cx="4207362" cy="36576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 rot="394184">
            <a:off x="6594482" y="2922396"/>
            <a:ext cx="1847928" cy="827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Coefficient of Pressure (C</a:t>
            </a:r>
            <a:r>
              <a:rPr lang="en-US" sz="4000" baseline="-25000" dirty="0" smtClean="0"/>
              <a:t>p</a:t>
            </a:r>
            <a:r>
              <a:rPr lang="en-US" sz="4000" dirty="0" smtClean="0"/>
              <a:t>) Interpretation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Pressure </a:t>
            </a:r>
            <a:r>
              <a:rPr lang="en-US" dirty="0" smtClean="0">
                <a:latin typeface="Times New Roman"/>
                <a:cs typeface="Times New Roman"/>
              </a:rPr>
              <a:t>↓ </a:t>
            </a:r>
            <a:r>
              <a:rPr lang="en-US" dirty="0" smtClean="0"/>
              <a:t>  Velocity </a:t>
            </a:r>
            <a:r>
              <a:rPr lang="en-US" dirty="0" smtClean="0">
                <a:latin typeface="Times New Roman"/>
                <a:cs typeface="Times New Roman"/>
              </a:rPr>
              <a:t>↑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895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Without Plasma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Plasma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2514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High Velocity Region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629400" y="6096000"/>
            <a:ext cx="1464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Caraballo et al, 2014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8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39403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048000" y="2895600"/>
            <a:ext cx="1295400" cy="914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5089" y="3352800"/>
            <a:ext cx="39283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343400" y="2895600"/>
            <a:ext cx="1143000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352800"/>
            <a:ext cx="89422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359547"/>
            <a:ext cx="3733800" cy="123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569</Words>
  <Application>Microsoft Office PowerPoint</Application>
  <PresentationFormat>On-screen Show (4:3)</PresentationFormat>
  <Paragraphs>120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Separation Control with Nanosecond Pulse Driven Dielectric Barrier Discharge Plasma Actuators </vt:lpstr>
      <vt:lpstr>Introduction</vt:lpstr>
      <vt:lpstr>Dielectric Barrier Discharge (DBD) Plasma Actuator</vt:lpstr>
      <vt:lpstr>Nanosecond (ns) - DBD</vt:lpstr>
      <vt:lpstr>Objectives</vt:lpstr>
      <vt:lpstr>Methods</vt:lpstr>
      <vt:lpstr>Experimental Facilities</vt:lpstr>
      <vt:lpstr>Experimental Facilities</vt:lpstr>
      <vt:lpstr>Coefficient of Pressure (Cp) Interpretation</vt:lpstr>
      <vt:lpstr>Pressure Distribution: 200 Hz</vt:lpstr>
      <vt:lpstr>Pressure Distribution: 400 Hz</vt:lpstr>
      <vt:lpstr>Pressure Distribution: 600 Hz</vt:lpstr>
      <vt:lpstr>Summary</vt:lpstr>
      <vt:lpstr>Conclusion</vt:lpstr>
      <vt:lpstr>Acknowledgements</vt:lpstr>
      <vt:lpstr>Thank You</vt:lpstr>
      <vt:lpstr>References</vt:lpstr>
      <vt:lpstr>Pulse Generator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Separation Control with Nanosecond Pulse Driven Dielectric Barrier Discharge Plasma Actuators</dc:title>
  <dc:creator>Val Halor</dc:creator>
  <cp:lastModifiedBy>Val Halor</cp:lastModifiedBy>
  <cp:revision>157</cp:revision>
  <dcterms:created xsi:type="dcterms:W3CDTF">2014-03-06T04:49:24Z</dcterms:created>
  <dcterms:modified xsi:type="dcterms:W3CDTF">2014-04-03T02:20:14Z</dcterms:modified>
</cp:coreProperties>
</file>